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83" r:id="rId4"/>
    <p:sldId id="286" r:id="rId5"/>
    <p:sldId id="290" r:id="rId6"/>
    <p:sldId id="309" r:id="rId7"/>
    <p:sldId id="288" r:id="rId8"/>
    <p:sldId id="289" r:id="rId9"/>
    <p:sldId id="308" r:id="rId10"/>
    <p:sldId id="297" r:id="rId11"/>
    <p:sldId id="257" r:id="rId12"/>
    <p:sldId id="298" r:id="rId13"/>
    <p:sldId id="296" r:id="rId14"/>
    <p:sldId id="259" r:id="rId15"/>
    <p:sldId id="304" r:id="rId16"/>
    <p:sldId id="301" r:id="rId17"/>
    <p:sldId id="271" r:id="rId18"/>
    <p:sldId id="293" r:id="rId19"/>
    <p:sldId id="300" r:id="rId20"/>
    <p:sldId id="305" r:id="rId21"/>
    <p:sldId id="306" r:id="rId22"/>
    <p:sldId id="302" r:id="rId23"/>
    <p:sldId id="307" r:id="rId24"/>
    <p:sldId id="310" r:id="rId25"/>
    <p:sldId id="299" r:id="rId26"/>
    <p:sldId id="272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6D6AC0B-C329-EF4C-BF92-E2F19967A11D}">
          <p14:sldIdLst>
            <p14:sldId id="256"/>
            <p14:sldId id="281"/>
            <p14:sldId id="283"/>
            <p14:sldId id="286"/>
            <p14:sldId id="290"/>
            <p14:sldId id="309"/>
            <p14:sldId id="288"/>
            <p14:sldId id="289"/>
            <p14:sldId id="308"/>
            <p14:sldId id="297"/>
            <p14:sldId id="257"/>
            <p14:sldId id="298"/>
            <p14:sldId id="296"/>
            <p14:sldId id="259"/>
            <p14:sldId id="304"/>
            <p14:sldId id="301"/>
            <p14:sldId id="271"/>
            <p14:sldId id="293"/>
            <p14:sldId id="300"/>
            <p14:sldId id="305"/>
            <p14:sldId id="306"/>
            <p14:sldId id="302"/>
            <p14:sldId id="307"/>
            <p14:sldId id="310"/>
            <p14:sldId id="29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51"/>
    <p:restoredTop sz="86438"/>
  </p:normalViewPr>
  <p:slideViewPr>
    <p:cSldViewPr snapToGrid="0" snapToObjects="1">
      <p:cViewPr varScale="1">
        <p:scale>
          <a:sx n="69" d="100"/>
          <a:sy n="69" d="100"/>
        </p:scale>
        <p:origin x="216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B3DFB-D8C2-844D-AF8C-B21C39C8F2D2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303E0-C90F-B24C-A54C-8B57039FA18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7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1609F7-6254-D447-9DD8-C20C179DA2B3}"/>
              </a:ext>
            </a:extLst>
          </p:cNvPr>
          <p:cNvSpPr/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B33E83-E3A4-964A-99F6-0D3D13244BE9}"/>
              </a:ext>
            </a:extLst>
          </p:cNvPr>
          <p:cNvSpPr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DAC05-A9C6-EF47-B4BE-3D4E15C61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1C1A4-C954-F445-88A8-6ACE6B48F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E10EB-D91B-DB4D-8DCA-EAC0E20E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76587-95A5-4E4D-9B49-2411858A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04F4E-C6C4-194C-A4E0-2F444029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6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38A1-D210-7649-B5E3-6F2B8668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69CF6-E745-534D-9B6C-7D9B9232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320CD-F597-3342-B808-8ED1FC12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0FD76-A703-F44C-9F50-879D51D9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850084-8DE2-4F46-A8E6-A528B2EF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F24A-1FCC-814B-A161-84DF5F63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A9EC3-EF52-FA4A-AA6C-BB272F63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6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08B63-8329-DA4F-BE9D-7556738D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1EC20-1E7B-6D4E-BEE3-FE78784A7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0CA0-6F2E-7444-B72D-16C07C372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DD3E0-014F-094E-8362-F8C7D582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C4E7F-908C-5C45-842D-A3A4D634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91E23-4E38-C348-8EE0-CD1FC352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1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091A-3806-C042-A469-44D198CB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E94B-2370-8540-9F69-6BDBB70F3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7964-39D3-D84C-961E-9F51416A9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81AD6-2EDC-484B-AF93-B4787536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50B4B-140D-5C4A-9CD7-A950AB87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5A897-C91D-744D-ABFF-9B066CFF4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72F6E-2AB0-4943-A58A-D4BA0287F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B79F-FCD5-0945-A6FB-D9296457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6230-C0A3-4D49-BF41-C0206CD3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1F79-FB85-1542-B680-F41C70AC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6CC898-4DAA-A645-B504-FC3F07658D12}"/>
              </a:ext>
            </a:extLst>
          </p:cNvPr>
          <p:cNvSpPr/>
          <p:nvPr userDrawn="1"/>
        </p:nvSpPr>
        <p:spPr>
          <a:xfrm>
            <a:off x="838200" y="592887"/>
            <a:ext cx="10515600" cy="876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1519-D13C-6B45-9888-D568836E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2887"/>
            <a:ext cx="10515600" cy="8766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AB36E-094B-454F-B0FE-79F936D4D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750D8-9FBA-1E44-8236-12C8B8F2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EF0CA-7C37-FC46-9A86-82008D9D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698CE-217E-5443-8AEC-61B4DA26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CAFB0-59A4-F245-B801-FC42F8322DAB}"/>
              </a:ext>
            </a:extLst>
          </p:cNvPr>
          <p:cNvSpPr/>
          <p:nvPr userDrawn="1"/>
        </p:nvSpPr>
        <p:spPr>
          <a:xfrm>
            <a:off x="828000" y="1512000"/>
            <a:ext cx="10515600" cy="46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78FEAE-D7EF-314A-8634-80C4CD975320}"/>
              </a:ext>
            </a:extLst>
          </p:cNvPr>
          <p:cNvSpPr/>
          <p:nvPr userDrawn="1"/>
        </p:nvSpPr>
        <p:spPr>
          <a:xfrm>
            <a:off x="4772025" y="592886"/>
            <a:ext cx="6580187" cy="5276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02191-9DF0-F642-976F-DB92E0CC448D}"/>
              </a:ext>
            </a:extLst>
          </p:cNvPr>
          <p:cNvSpPr/>
          <p:nvPr userDrawn="1"/>
        </p:nvSpPr>
        <p:spPr>
          <a:xfrm>
            <a:off x="838200" y="592884"/>
            <a:ext cx="3933825" cy="526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0486-CD02-FD48-9D93-C450F421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2884"/>
            <a:ext cx="3932237" cy="146451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5D09-893B-3E41-82D4-14AE436A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682" y="592885"/>
            <a:ext cx="6550706" cy="5268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921C2-D7E7-8B4A-AD51-9D7FD4EF8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6E4D8-D3A1-F649-AFB9-EC0DE53E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83FFD-F44E-3542-8CE7-208049BD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35CE-D537-F848-BD6A-31271A3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78FEAE-D7EF-314A-8634-80C4CD975320}"/>
              </a:ext>
            </a:extLst>
          </p:cNvPr>
          <p:cNvSpPr/>
          <p:nvPr userDrawn="1"/>
        </p:nvSpPr>
        <p:spPr>
          <a:xfrm>
            <a:off x="3586165" y="600364"/>
            <a:ext cx="7766047" cy="52686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02191-9DF0-F642-976F-DB92E0CC448D}"/>
              </a:ext>
            </a:extLst>
          </p:cNvPr>
          <p:cNvSpPr/>
          <p:nvPr userDrawn="1"/>
        </p:nvSpPr>
        <p:spPr>
          <a:xfrm>
            <a:off x="835025" y="592426"/>
            <a:ext cx="2741612" cy="5268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0486-CD02-FD48-9D93-C450F421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592428"/>
            <a:ext cx="2741612" cy="1464971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5D09-893B-3E41-82D4-14AE436A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358" y="592429"/>
            <a:ext cx="7672030" cy="52686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921C2-D7E7-8B4A-AD51-9D7FD4EF8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74161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6E4D8-D3A1-F649-AFB9-EC0DE53E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83FFD-F44E-3542-8CE7-208049BD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35CE-D537-F848-BD6A-31271A3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78FEAE-D7EF-314A-8634-80C4CD975320}"/>
              </a:ext>
            </a:extLst>
          </p:cNvPr>
          <p:cNvSpPr/>
          <p:nvPr userDrawn="1"/>
        </p:nvSpPr>
        <p:spPr>
          <a:xfrm>
            <a:off x="4772025" y="592886"/>
            <a:ext cx="6580187" cy="5276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02191-9DF0-F642-976F-DB92E0CC448D}"/>
              </a:ext>
            </a:extLst>
          </p:cNvPr>
          <p:cNvSpPr/>
          <p:nvPr userDrawn="1"/>
        </p:nvSpPr>
        <p:spPr>
          <a:xfrm>
            <a:off x="838200" y="592886"/>
            <a:ext cx="3933825" cy="5268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0486-CD02-FD48-9D93-C450F421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2884"/>
            <a:ext cx="3932237" cy="146451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5D09-893B-3E41-82D4-14AE436A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921C2-D7E7-8B4A-AD51-9D7FD4EF8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6E4D8-D3A1-F649-AFB9-EC0DE53E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83FFD-F44E-3542-8CE7-208049BD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35CE-D537-F848-BD6A-31271A3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3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78FEAE-D7EF-314A-8634-80C4CD975320}"/>
              </a:ext>
            </a:extLst>
          </p:cNvPr>
          <p:cNvSpPr/>
          <p:nvPr userDrawn="1"/>
        </p:nvSpPr>
        <p:spPr>
          <a:xfrm>
            <a:off x="4772025" y="592886"/>
            <a:ext cx="6580187" cy="5276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02191-9DF0-F642-976F-DB92E0CC448D}"/>
              </a:ext>
            </a:extLst>
          </p:cNvPr>
          <p:cNvSpPr/>
          <p:nvPr userDrawn="1"/>
        </p:nvSpPr>
        <p:spPr>
          <a:xfrm>
            <a:off x="838200" y="592886"/>
            <a:ext cx="4629539" cy="5268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0486-CD02-FD48-9D93-C450F421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2884"/>
            <a:ext cx="4627951" cy="146451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5D09-893B-3E41-82D4-14AE436A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2593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921C2-D7E7-8B4A-AD51-9D7FD4EF8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27951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6E4D8-D3A1-F649-AFB9-EC0DE53E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83FFD-F44E-3542-8CE7-208049BD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35CE-D537-F848-BD6A-31271A3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BCEC-2FD0-2447-B03D-81EC828E6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E85B9-0754-A743-A947-D392744BC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9C23-E2F2-6E41-AEE4-5CD9B7FF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455FB-D03D-0B44-9286-D22F67D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B7010-138E-D940-9BDC-72BCCE43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B6A2-BB7B-F144-9F54-1BA5CD4A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8ACB-F11C-8642-8C3A-6D061EC88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A2BB3-1153-5B4B-8AC7-345034840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C64A7-5576-9741-A349-D03593AC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AFC9F-8057-1340-B34B-69E62484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68DE9-B4D7-E64A-ADB0-8747148C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2A9C-6F79-8649-B77C-35CD25E5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F5036-416E-604B-8D25-27F17B984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2CFD9-EFC5-DA4A-A914-55FC78978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C028E-0828-924F-B03E-2ED233D29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A940A-AB1A-9D44-8125-A4A1E4A57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815495-D4F1-6F4B-9E0A-46957845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AC04F-A04E-2342-B146-33BFFBE8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FAE0F-38C2-B24E-807D-EA5BB7BB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DE396-2C90-8547-A398-FECDDD8B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27E9A-67C9-094C-9536-963027B09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47768-2358-D04F-8A31-DDC53DB49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2259E-C247-744A-BE7C-2E50D17E5B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DD5A-0E87-1740-94F1-CD8227E6F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8384A-17C7-C545-BBD1-6DB5F6823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85823-F564-284F-8638-6256BBF44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60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png"/><Relationship Id="rId7" Type="http://schemas.openxmlformats.org/officeDocument/2006/relationships/image" Target="../media/image5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D80E-BB29-8B4E-BE5E-7316D3CD7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cs typeface="Calibri Light"/>
              </a:rPr>
              <a:t>Motion artifacts in MRI</a:t>
            </a:r>
            <a:br>
              <a:rPr lang="en-US" sz="4000" b="1" dirty="0">
                <a:solidFill>
                  <a:srgbClr val="FFFFFF"/>
                </a:solidFill>
                <a:cs typeface="Calibri Light"/>
              </a:rPr>
            </a:br>
            <a:r>
              <a:rPr lang="en-CA" sz="2200" dirty="0">
                <a:solidFill>
                  <a:schemeClr val="bg1"/>
                </a:solidFill>
                <a:cs typeface="Calibri"/>
              </a:rPr>
              <a:t>Irene Fantini</a:t>
            </a:r>
            <a:br>
              <a:rPr lang="en-US" sz="2200" dirty="0">
                <a:solidFill>
                  <a:schemeClr val="bg1"/>
                </a:solidFill>
                <a:cs typeface="Calibri"/>
              </a:rPr>
            </a:br>
            <a:r>
              <a:rPr lang="en-CA" sz="2200" dirty="0">
                <a:solidFill>
                  <a:schemeClr val="bg1"/>
                </a:solidFill>
                <a:cs typeface="Calibri"/>
              </a:rPr>
              <a:t>School of Electrical and Computer Engineering, University of Campinas</a:t>
            </a:r>
            <a:br>
              <a:rPr lang="en-US" sz="2200" dirty="0">
                <a:solidFill>
                  <a:schemeClr val="bg1"/>
                </a:solidFill>
                <a:cs typeface="Calibri"/>
              </a:rPr>
            </a:br>
            <a:endParaRPr lang="en-US" sz="4000" dirty="0"/>
          </a:p>
        </p:txBody>
      </p:sp>
      <p:pic>
        <p:nvPicPr>
          <p:cNvPr id="11" name="Picture 6" descr="A close up of a red light at night&#10;&#10;Description generated with high confidence">
            <a:extLst>
              <a:ext uri="{FF2B5EF4-FFF2-40B4-BE49-F238E27FC236}">
                <a16:creationId xmlns:a16="http://schemas.microsoft.com/office/drawing/2014/main" id="{6BE95A7A-8C56-4C45-8D29-01981B70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55" y="4458438"/>
            <a:ext cx="667756" cy="732806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A96C4C30-298A-DC4A-9F40-8CEA86DF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61" y="4672455"/>
            <a:ext cx="1399786" cy="342568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5486FBE-34CD-584B-B52D-96F050D2A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22" y="4434818"/>
            <a:ext cx="962354" cy="702826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E64B4509-C481-744A-AB18-8CE7F5E70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938" y="4435749"/>
            <a:ext cx="1337295" cy="68658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2DD080D-2115-D24B-980A-930B88F90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287" y="4594493"/>
            <a:ext cx="1078406" cy="4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8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4609"/>
    </mc:Choice>
    <mc:Fallback>
      <p:transition spd="slow" advClick="0" advTm="46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9842-D86D-784F-A562-C60790A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E272-9C5F-7345-A623-241923AC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2" y="1825625"/>
            <a:ext cx="10234127" cy="4351338"/>
          </a:xfrm>
        </p:spPr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  <a:p>
            <a:r>
              <a:rPr lang="pt-BR" b="1" dirty="0" err="1"/>
              <a:t>Proposal</a:t>
            </a:r>
            <a:endParaRPr lang="pt-BR" b="1" dirty="0"/>
          </a:p>
          <a:p>
            <a:r>
              <a:rPr lang="pt-BR" dirty="0" err="1"/>
              <a:t>Material&amp;Methods</a:t>
            </a:r>
            <a:endParaRPr lang="pt-BR" dirty="0"/>
          </a:p>
          <a:p>
            <a:r>
              <a:rPr lang="pt-BR" dirty="0" err="1"/>
              <a:t>Results</a:t>
            </a:r>
            <a:r>
              <a:rPr lang="pt-BR" dirty="0"/>
              <a:t>&amp; </a:t>
            </a:r>
            <a:r>
              <a:rPr lang="pt-BR" dirty="0" err="1"/>
              <a:t>Discussion</a:t>
            </a:r>
            <a:endParaRPr lang="pt-BR" dirty="0"/>
          </a:p>
          <a:p>
            <a:r>
              <a:rPr lang="pt-BR" dirty="0" err="1"/>
              <a:t>Conclusion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023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6989"/>
    </mc:Choice>
    <mc:Fallback>
      <p:transition spd="slow" advClick="0" advTm="69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8B22-4092-0649-95F3-23D2B7A0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Proposal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A picture containing object, photo, coin, indoor&#10;&#10;Description generated with high confidence">
            <a:extLst>
              <a:ext uri="{FF2B5EF4-FFF2-40B4-BE49-F238E27FC236}">
                <a16:creationId xmlns:a16="http://schemas.microsoft.com/office/drawing/2014/main" id="{A1CD2C27-80F8-C54E-B827-6B24CD3E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413" y="2180306"/>
            <a:ext cx="2025000" cy="27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C103A-A45A-3148-A506-51BB80A2DF93}"/>
              </a:ext>
            </a:extLst>
          </p:cNvPr>
          <p:cNvSpPr txBox="1"/>
          <p:nvPr/>
        </p:nvSpPr>
        <p:spPr>
          <a:xfrm>
            <a:off x="1086926" y="2512699"/>
            <a:ext cx="5241191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Provide a scale that reflects the probability of motion-corruption on a acquisition  </a:t>
            </a:r>
            <a:endParaRPr lang="en-US" sz="2400" b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B16FD-0905-BB4F-913C-B7EE98137E7F}"/>
              </a:ext>
            </a:extLst>
          </p:cNvPr>
          <p:cNvSpPr txBox="1"/>
          <p:nvPr/>
        </p:nvSpPr>
        <p:spPr>
          <a:xfrm>
            <a:off x="6864356" y="2574525"/>
            <a:ext cx="19093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Motion-corrupted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A7909-1132-9C42-BF9C-A8DF46765120}"/>
              </a:ext>
            </a:extLst>
          </p:cNvPr>
          <p:cNvSpPr txBox="1"/>
          <p:nvPr/>
        </p:nvSpPr>
        <p:spPr>
          <a:xfrm>
            <a:off x="9106913" y="4918119"/>
            <a:ext cx="1908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Motion-free</a:t>
            </a:r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D7155B0D-006A-B248-B4B3-18E4638C9337}"/>
              </a:ext>
            </a:extLst>
          </p:cNvPr>
          <p:cNvSpPr/>
          <p:nvPr/>
        </p:nvSpPr>
        <p:spPr>
          <a:xfrm>
            <a:off x="6500057" y="1954120"/>
            <a:ext cx="1181357" cy="2434418"/>
          </a:xfrm>
          <a:prstGeom prst="halfFrame">
            <a:avLst>
              <a:gd name="adj1" fmla="val 4616"/>
              <a:gd name="adj2" fmla="val 4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D17356BA-99A0-C542-A51D-11D7E12B2048}"/>
              </a:ext>
            </a:extLst>
          </p:cNvPr>
          <p:cNvSpPr/>
          <p:nvPr/>
        </p:nvSpPr>
        <p:spPr>
          <a:xfrm rot="10800000">
            <a:off x="10058399" y="3396723"/>
            <a:ext cx="1186954" cy="2434418"/>
          </a:xfrm>
          <a:prstGeom prst="halfFrame">
            <a:avLst>
              <a:gd name="adj1" fmla="val 4616"/>
              <a:gd name="adj2" fmla="val 4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66F1EE-CA6C-3D44-964A-E3A2BA6248A5}"/>
              </a:ext>
            </a:extLst>
          </p:cNvPr>
          <p:cNvCxnSpPr>
            <a:cxnSpLocks/>
          </p:cNvCxnSpPr>
          <p:nvPr/>
        </p:nvCxnSpPr>
        <p:spPr>
          <a:xfrm flipV="1">
            <a:off x="1376172" y="2044743"/>
            <a:ext cx="4125100" cy="18050"/>
          </a:xfrm>
          <a:prstGeom prst="line">
            <a:avLst/>
          </a:prstGeom>
          <a:ln w="381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9FE5F5-14AB-2F4D-9F47-6DB57CC647F9}"/>
              </a:ext>
            </a:extLst>
          </p:cNvPr>
          <p:cNvCxnSpPr>
            <a:cxnSpLocks/>
          </p:cNvCxnSpPr>
          <p:nvPr/>
        </p:nvCxnSpPr>
        <p:spPr>
          <a:xfrm flipV="1">
            <a:off x="1376172" y="3837760"/>
            <a:ext cx="4125100" cy="18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6A986ED1-39E9-3F4F-8050-016B4E37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9131" y="2978933"/>
            <a:ext cx="2025000" cy="270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38697D-1E73-F541-8ED2-81488AFADEAA}"/>
              </a:ext>
            </a:extLst>
          </p:cNvPr>
          <p:cNvSpPr txBox="1"/>
          <p:nvPr/>
        </p:nvSpPr>
        <p:spPr>
          <a:xfrm>
            <a:off x="1086926" y="4301720"/>
            <a:ext cx="513272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Deep CNN presents good performance on image classification and segmentation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1AB584-AF53-1E4C-9EF5-F8C0F2FB7BA7}"/>
              </a:ext>
            </a:extLst>
          </p:cNvPr>
          <p:cNvCxnSpPr>
            <a:cxnSpLocks/>
          </p:cNvCxnSpPr>
          <p:nvPr/>
        </p:nvCxnSpPr>
        <p:spPr>
          <a:xfrm flipV="1">
            <a:off x="1376172" y="5734493"/>
            <a:ext cx="4125100" cy="18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4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35960"/>
    </mc:Choice>
    <mc:Fallback>
      <p:transition spd="slow" advClick="0" advTm="3596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9842-D86D-784F-A562-C60790A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E272-9C5F-7345-A623-241923AC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8" y="1825625"/>
            <a:ext cx="10159482" cy="4351338"/>
          </a:xfrm>
        </p:spPr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  <a:p>
            <a:r>
              <a:rPr lang="pt-BR" dirty="0" err="1"/>
              <a:t>Proposal</a:t>
            </a:r>
            <a:endParaRPr lang="pt-BR" dirty="0"/>
          </a:p>
          <a:p>
            <a:r>
              <a:rPr lang="pt-BR" b="1" dirty="0" err="1"/>
              <a:t>Material&amp;Methods</a:t>
            </a:r>
            <a:endParaRPr lang="pt-BR" b="1" dirty="0"/>
          </a:p>
          <a:p>
            <a:r>
              <a:rPr lang="pt-BR" dirty="0" err="1"/>
              <a:t>Results</a:t>
            </a:r>
            <a:r>
              <a:rPr lang="pt-BR" dirty="0"/>
              <a:t>&amp; </a:t>
            </a:r>
            <a:r>
              <a:rPr lang="pt-BR" dirty="0" err="1"/>
              <a:t>Discussion</a:t>
            </a:r>
            <a:endParaRPr lang="pt-BR" dirty="0"/>
          </a:p>
          <a:p>
            <a:r>
              <a:rPr lang="pt-BR" dirty="0" err="1"/>
              <a:t>Conclusion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80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2534"/>
    </mc:Choice>
    <mc:Fallback>
      <p:transition spd="slow" advClick="0" advTm="25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675D-5E03-634D-A82B-1CE665AC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dirty="0" err="1"/>
              <a:t>Material&amp;Methods</a:t>
            </a:r>
            <a:endParaRPr lang="pt-BR" b="1" dirty="0"/>
          </a:p>
        </p:txBody>
      </p:sp>
      <p:pic>
        <p:nvPicPr>
          <p:cNvPr id="5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790A4D4E-D245-B64C-8370-40F3FEDF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1401" y="592138"/>
            <a:ext cx="5847237" cy="526891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63791-7910-8548-9785-DA2B5F699BEF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3404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Initial convolution layers detect edges from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Modified four different architectures: Xception, Inception, ResNet</a:t>
            </a:r>
            <a:r>
              <a:rPr lang="en-US" sz="2400" b="1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 Inception-</a:t>
            </a:r>
            <a:r>
              <a:rPr lang="en-US" sz="2400" dirty="0" err="1">
                <a:cs typeface="Calibri"/>
              </a:rPr>
              <a:t>ResNet</a:t>
            </a: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Fine-tuned  the four architectures for each MR orthogonal plane</a:t>
            </a:r>
          </a:p>
        </p:txBody>
      </p:sp>
    </p:spTree>
    <p:extLst>
      <p:ext uri="{BB962C8B-B14F-4D97-AF65-F5344CB8AC3E}">
        <p14:creationId xmlns:p14="http://schemas.microsoft.com/office/powerpoint/2010/main" val="6783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object, photo, coin, indoor&#10;&#10;Description automatically generated">
            <a:extLst>
              <a:ext uri="{FF2B5EF4-FFF2-40B4-BE49-F238E27FC236}">
                <a16:creationId xmlns:a16="http://schemas.microsoft.com/office/drawing/2014/main" id="{E857443A-EABC-664B-B7AD-1F6A94E9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86" y="3895185"/>
            <a:ext cx="1678823" cy="2232000"/>
          </a:xfrm>
          <a:prstGeom prst="rect">
            <a:avLst/>
          </a:prstGeom>
        </p:spPr>
      </p:pic>
      <p:sp>
        <p:nvSpPr>
          <p:cNvPr id="11" name="Bevel 10">
            <a:extLst>
              <a:ext uri="{FF2B5EF4-FFF2-40B4-BE49-F238E27FC236}">
                <a16:creationId xmlns:a16="http://schemas.microsoft.com/office/drawing/2014/main" id="{F293E81C-B0BE-E048-8672-89D718A4DC75}"/>
              </a:ext>
            </a:extLst>
          </p:cNvPr>
          <p:cNvSpPr/>
          <p:nvPr/>
        </p:nvSpPr>
        <p:spPr>
          <a:xfrm>
            <a:off x="8042789" y="1630801"/>
            <a:ext cx="3183620" cy="4459756"/>
          </a:xfrm>
          <a:prstGeom prst="bevel">
            <a:avLst>
              <a:gd name="adj" fmla="val 4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99C0C-A4E5-434A-A3E3-1BD869A8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Material&amp;Methods</a:t>
            </a:r>
            <a:r>
              <a:rPr lang="pt-BR" dirty="0"/>
              <a:t>: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C6B83-24D3-2D46-9308-4E8BC7994D5A}"/>
              </a:ext>
            </a:extLst>
          </p:cNvPr>
          <p:cNvSpPr txBox="1"/>
          <p:nvPr/>
        </p:nvSpPr>
        <p:spPr>
          <a:xfrm>
            <a:off x="1108800" y="1630800"/>
            <a:ext cx="4870800" cy="38472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Data</a:t>
            </a:r>
            <a:r>
              <a:rPr lang="en-US" sz="2400" b="1" dirty="0">
                <a:cs typeface="Calibri"/>
              </a:rPr>
              <a:t>:</a:t>
            </a:r>
          </a:p>
          <a:p>
            <a:endParaRPr lang="en-US" sz="2400" b="1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68 T1-weighted volumetric MRI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48 training/validation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20 testing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Used 40 </a:t>
            </a:r>
            <a:r>
              <a:rPr lang="en-US" sz="2400">
                <a:cs typeface="Calibri"/>
              </a:rPr>
              <a:t>central slices</a:t>
            </a:r>
            <a:endParaRPr lang="en-US" sz="2400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Bounding box around the brain structure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Trained on 128x128-sized patches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cs typeface="Calibri"/>
              </a:rPr>
              <a:t>Tested on whole slice</a:t>
            </a:r>
          </a:p>
        </p:txBody>
      </p:sp>
      <p:pic>
        <p:nvPicPr>
          <p:cNvPr id="5" name="Picture 4" descr="A picture containing object, photo, coin, indoor&#10;&#10;Description generated with high confidence">
            <a:extLst>
              <a:ext uri="{FF2B5EF4-FFF2-40B4-BE49-F238E27FC236}">
                <a16:creationId xmlns:a16="http://schemas.microsoft.com/office/drawing/2014/main" id="{C6758231-290C-8B48-9699-D05B8795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97" y="1582131"/>
            <a:ext cx="1674000" cy="22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2F77A-9D90-C34C-BAE8-A56E5742E54D}"/>
              </a:ext>
            </a:extLst>
          </p:cNvPr>
          <p:cNvSpPr txBox="1"/>
          <p:nvPr/>
        </p:nvSpPr>
        <p:spPr>
          <a:xfrm>
            <a:off x="8287722" y="1877986"/>
            <a:ext cx="2731214" cy="200054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"/>
              </a:rPr>
              <a:t>Annotation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: 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Visually checked the border between the white-matter and gray-matter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3D956-707F-664A-B47E-FE7D5C9E8E7F}"/>
              </a:ext>
            </a:extLst>
          </p:cNvPr>
          <p:cNvSpPr txBox="1"/>
          <p:nvPr/>
        </p:nvSpPr>
        <p:spPr>
          <a:xfrm>
            <a:off x="8233937" y="4217924"/>
            <a:ext cx="2881064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Motion features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Ghosting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Ringing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Blurring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95A634A-9BAC-5746-B642-31EC713CFCB6}"/>
              </a:ext>
            </a:extLst>
          </p:cNvPr>
          <p:cNvSpPr/>
          <p:nvPr/>
        </p:nvSpPr>
        <p:spPr>
          <a:xfrm>
            <a:off x="6017187" y="1744381"/>
            <a:ext cx="1584000" cy="1944000"/>
          </a:xfrm>
          <a:prstGeom prst="frame">
            <a:avLst>
              <a:gd name="adj1" fmla="val 425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9A1A8FFB-EC7B-C144-991E-598670A5C99D}"/>
              </a:ext>
            </a:extLst>
          </p:cNvPr>
          <p:cNvSpPr/>
          <p:nvPr/>
        </p:nvSpPr>
        <p:spPr>
          <a:xfrm>
            <a:off x="5999935" y="4059968"/>
            <a:ext cx="1548000" cy="1980000"/>
          </a:xfrm>
          <a:prstGeom prst="frame">
            <a:avLst>
              <a:gd name="adj1" fmla="val 258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1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9F19-7B8F-B647-8F78-B4B8F1A8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Material&amp;Methods</a:t>
            </a:r>
            <a:r>
              <a:rPr lang="pt-BR" dirty="0"/>
              <a:t>: </a:t>
            </a:r>
            <a:br>
              <a:rPr lang="pt-BR" dirty="0"/>
            </a:br>
            <a:r>
              <a:rPr lang="pt-BR" dirty="0"/>
              <a:t>data</a:t>
            </a:r>
            <a:br>
              <a:rPr lang="pt-BR" dirty="0"/>
            </a:br>
            <a:endParaRPr lang="pt-BR" dirty="0"/>
          </a:p>
        </p:txBody>
      </p:sp>
      <p:pic>
        <p:nvPicPr>
          <p:cNvPr id="5" name="Content Placeholder 9" descr="A clock mounted to the side&#10;&#10;Description automatically generated">
            <a:extLst>
              <a:ext uri="{FF2B5EF4-FFF2-40B4-BE49-F238E27FC236}">
                <a16:creationId xmlns:a16="http://schemas.microsoft.com/office/drawing/2014/main" id="{3DB092CC-06D4-7E46-8C61-9D7BEB922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7491" y="600076"/>
            <a:ext cx="4271237" cy="5268912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EBD5EA-F4B8-6143-8D65-B3291053B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27951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Deep</a:t>
            </a:r>
            <a:r>
              <a:rPr lang="pt-BR" sz="2400" dirty="0"/>
              <a:t> </a:t>
            </a:r>
            <a:r>
              <a:rPr lang="pt-BR" sz="2400" dirty="0" err="1"/>
              <a:t>CNNs</a:t>
            </a:r>
            <a:r>
              <a:rPr lang="pt-BR" sz="2400" dirty="0"/>
              <a:t> </a:t>
            </a:r>
            <a:r>
              <a:rPr lang="pt-BR" sz="2400" dirty="0" err="1"/>
              <a:t>require</a:t>
            </a:r>
            <a:r>
              <a:rPr lang="pt-BR" sz="2400" dirty="0"/>
              <a:t> </a:t>
            </a:r>
            <a:r>
              <a:rPr lang="pt-BR" sz="2400" dirty="0" err="1"/>
              <a:t>large</a:t>
            </a:r>
            <a:r>
              <a:rPr lang="pt-BR" sz="2400" dirty="0"/>
              <a:t> </a:t>
            </a:r>
            <a:r>
              <a:rPr lang="pt-BR" sz="2400" dirty="0" err="1"/>
              <a:t>dataset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Data </a:t>
            </a:r>
            <a:r>
              <a:rPr lang="pt-BR" sz="2400" dirty="0" err="1"/>
              <a:t>augmentation</a:t>
            </a:r>
            <a:r>
              <a:rPr lang="pt-BR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Rotation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Random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crop</a:t>
            </a:r>
            <a:r>
              <a:rPr lang="pt-BR" sz="2400" dirty="0">
                <a:solidFill>
                  <a:schemeClr val="bg1"/>
                </a:solidFill>
              </a:rPr>
              <a:t> (</a:t>
            </a:r>
            <a:r>
              <a:rPr lang="pt-BR" sz="2400" dirty="0" err="1">
                <a:solidFill>
                  <a:schemeClr val="bg1"/>
                </a:solidFill>
              </a:rPr>
              <a:t>translation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Brightness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transformations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9807E3-4FFC-0045-B957-CE15C99DF4E5}"/>
              </a:ext>
            </a:extLst>
          </p:cNvPr>
          <p:cNvSpPr/>
          <p:nvPr/>
        </p:nvSpPr>
        <p:spPr>
          <a:xfrm>
            <a:off x="6941972" y="1129785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C6A71B7-E1D0-5548-814F-555CF9161C96}"/>
              </a:ext>
            </a:extLst>
          </p:cNvPr>
          <p:cNvSpPr/>
          <p:nvPr/>
        </p:nvSpPr>
        <p:spPr>
          <a:xfrm>
            <a:off x="8553223" y="1129785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C649335-824A-B244-BE5A-B3E3464E171D}"/>
              </a:ext>
            </a:extLst>
          </p:cNvPr>
          <p:cNvSpPr/>
          <p:nvPr/>
        </p:nvSpPr>
        <p:spPr>
          <a:xfrm>
            <a:off x="9604130" y="1613994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27AD39E-C944-8F4E-981B-37DB8764A687}"/>
              </a:ext>
            </a:extLst>
          </p:cNvPr>
          <p:cNvSpPr/>
          <p:nvPr/>
        </p:nvSpPr>
        <p:spPr>
          <a:xfrm>
            <a:off x="6711365" y="3141034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764FED9-6C1F-4246-B6E6-A9D502DEA76F}"/>
              </a:ext>
            </a:extLst>
          </p:cNvPr>
          <p:cNvSpPr/>
          <p:nvPr/>
        </p:nvSpPr>
        <p:spPr>
          <a:xfrm>
            <a:off x="9631270" y="4228013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F46AB54-5B65-1249-A07E-1EAEB865F0CF}"/>
              </a:ext>
            </a:extLst>
          </p:cNvPr>
          <p:cNvSpPr/>
          <p:nvPr/>
        </p:nvSpPr>
        <p:spPr>
          <a:xfrm>
            <a:off x="8350292" y="4977611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853D655-EA8C-1A41-902B-AC0F73B2F610}"/>
              </a:ext>
            </a:extLst>
          </p:cNvPr>
          <p:cNvSpPr/>
          <p:nvPr/>
        </p:nvSpPr>
        <p:spPr>
          <a:xfrm>
            <a:off x="6953058" y="4228013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D4AE9249-49D4-E04C-B151-8FD2A10ECE40}"/>
              </a:ext>
            </a:extLst>
          </p:cNvPr>
          <p:cNvSpPr/>
          <p:nvPr/>
        </p:nvSpPr>
        <p:spPr>
          <a:xfrm>
            <a:off x="10110820" y="2964532"/>
            <a:ext cx="540000" cy="540000"/>
          </a:xfrm>
          <a:prstGeom prst="frame">
            <a:avLst>
              <a:gd name="adj1" fmla="val 10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9842-D86D-784F-A562-C60790A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E272-9C5F-7345-A623-241923AC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8" y="1825625"/>
            <a:ext cx="10159482" cy="4351338"/>
          </a:xfrm>
        </p:spPr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  <a:p>
            <a:r>
              <a:rPr lang="pt-BR" dirty="0" err="1"/>
              <a:t>Proposal</a:t>
            </a:r>
            <a:endParaRPr lang="pt-BR" dirty="0"/>
          </a:p>
          <a:p>
            <a:r>
              <a:rPr lang="pt-BR" dirty="0" err="1"/>
              <a:t>Material&amp;Methods</a:t>
            </a:r>
            <a:endParaRPr lang="pt-BR" dirty="0"/>
          </a:p>
          <a:p>
            <a:r>
              <a:rPr lang="pt-BR" b="1" dirty="0" err="1"/>
              <a:t>Results</a:t>
            </a:r>
            <a:r>
              <a:rPr lang="pt-BR" b="1" dirty="0"/>
              <a:t> &amp; </a:t>
            </a:r>
            <a:r>
              <a:rPr lang="pt-BR" b="1" dirty="0" err="1"/>
              <a:t>Discussion</a:t>
            </a:r>
            <a:endParaRPr lang="pt-BR" b="1" dirty="0"/>
          </a:p>
          <a:p>
            <a:r>
              <a:rPr lang="pt-BR" dirty="0" err="1"/>
              <a:t>Conclusion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95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1FC2-3B8D-2347-BF4E-35A98BA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Results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E2BF0FD-8A3E-084F-B982-8C11E18D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02955"/>
              </p:ext>
            </p:extLst>
          </p:nvPr>
        </p:nvGraphicFramePr>
        <p:xfrm>
          <a:off x="2479222" y="3524532"/>
          <a:ext cx="7233557" cy="228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958">
                  <a:extLst>
                    <a:ext uri="{9D8B030D-6E8A-4147-A177-3AD203B41FA5}">
                      <a16:colId xmlns:a16="http://schemas.microsoft.com/office/drawing/2014/main" val="866623298"/>
                    </a:ext>
                  </a:extLst>
                </a:gridCol>
                <a:gridCol w="1475443">
                  <a:extLst>
                    <a:ext uri="{9D8B030D-6E8A-4147-A177-3AD203B41FA5}">
                      <a16:colId xmlns:a16="http://schemas.microsoft.com/office/drawing/2014/main" val="2851585745"/>
                    </a:ext>
                  </a:extLst>
                </a:gridCol>
                <a:gridCol w="1451271">
                  <a:extLst>
                    <a:ext uri="{9D8B030D-6E8A-4147-A177-3AD203B41FA5}">
                      <a16:colId xmlns:a16="http://schemas.microsoft.com/office/drawing/2014/main" val="2501306941"/>
                    </a:ext>
                  </a:extLst>
                </a:gridCol>
                <a:gridCol w="1327963">
                  <a:extLst>
                    <a:ext uri="{9D8B030D-6E8A-4147-A177-3AD203B41FA5}">
                      <a16:colId xmlns:a16="http://schemas.microsoft.com/office/drawing/2014/main" val="4090952892"/>
                    </a:ext>
                  </a:extLst>
                </a:gridCol>
                <a:gridCol w="1484922">
                  <a:extLst>
                    <a:ext uri="{9D8B030D-6E8A-4147-A177-3AD203B41FA5}">
                      <a16:colId xmlns:a16="http://schemas.microsoft.com/office/drawing/2014/main" val="353280330"/>
                    </a:ext>
                  </a:extLst>
                </a:gridCol>
              </a:tblGrid>
              <a:tr h="77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Inception-</a:t>
                      </a:r>
                      <a:r>
                        <a:rPr lang="en-US" dirty="0" err="1"/>
                        <a:t>ResNet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95344"/>
                  </a:ext>
                </a:extLst>
              </a:tr>
              <a:tr h="500428">
                <a:tc>
                  <a:txBody>
                    <a:bodyPr/>
                    <a:lstStyle/>
                    <a:p>
                      <a:r>
                        <a:rPr lang="en-US"/>
                        <a:t>Axial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76139"/>
                  </a:ext>
                </a:extLst>
              </a:tr>
              <a:tr h="500428">
                <a:tc>
                  <a:txBody>
                    <a:bodyPr/>
                    <a:lstStyle/>
                    <a:p>
                      <a:r>
                        <a:rPr lang="en-US"/>
                        <a:t>Coronal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19090"/>
                  </a:ext>
                </a:extLst>
              </a:tr>
              <a:tr h="500428">
                <a:tc>
                  <a:txBody>
                    <a:bodyPr/>
                    <a:lstStyle/>
                    <a:p>
                      <a:r>
                        <a:rPr lang="en-US"/>
                        <a:t>Sagittal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6422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1A8FCA45-0F2E-9C4D-AD9D-C4E7E703AB6F}"/>
              </a:ext>
            </a:extLst>
          </p:cNvPr>
          <p:cNvGrpSpPr/>
          <p:nvPr/>
        </p:nvGrpSpPr>
        <p:grpSpPr>
          <a:xfrm>
            <a:off x="2209411" y="2221761"/>
            <a:ext cx="7699984" cy="3586868"/>
            <a:chOff x="2880929" y="2221761"/>
            <a:chExt cx="7699984" cy="35868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D93637-5E8F-D640-8920-584DAD8E90FF}"/>
                </a:ext>
              </a:extLst>
            </p:cNvPr>
            <p:cNvSpPr txBox="1"/>
            <p:nvPr/>
          </p:nvSpPr>
          <p:spPr>
            <a:xfrm>
              <a:off x="3004547" y="2256263"/>
              <a:ext cx="3301094" cy="830997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cs typeface="Calibri"/>
                </a:rPr>
                <a:t>Sagittal axis presents the lowest performance</a:t>
              </a: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7C958D5-9812-CF49-A621-449D459B835D}"/>
                </a:ext>
              </a:extLst>
            </p:cNvPr>
            <p:cNvSpPr/>
            <p:nvPr/>
          </p:nvSpPr>
          <p:spPr>
            <a:xfrm>
              <a:off x="2880929" y="2221761"/>
              <a:ext cx="3548331" cy="900000"/>
            </a:xfrm>
            <a:prstGeom prst="frame">
              <a:avLst>
                <a:gd name="adj1" fmla="val 2088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C2313CB4-4FD5-DD41-ACF1-F039F3CEDB57}"/>
                </a:ext>
              </a:extLst>
            </p:cNvPr>
            <p:cNvSpPr/>
            <p:nvPr/>
          </p:nvSpPr>
          <p:spPr>
            <a:xfrm>
              <a:off x="3159583" y="5304629"/>
              <a:ext cx="7233557" cy="504000"/>
            </a:xfrm>
            <a:prstGeom prst="frame">
              <a:avLst>
                <a:gd name="adj1" fmla="val 2088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FF04070E-776A-6346-8744-EDBCBC270AC5}"/>
                </a:ext>
              </a:extLst>
            </p:cNvPr>
            <p:cNvSpPr/>
            <p:nvPr/>
          </p:nvSpPr>
          <p:spPr>
            <a:xfrm>
              <a:off x="7032582" y="2221761"/>
              <a:ext cx="3548331" cy="900000"/>
            </a:xfrm>
            <a:prstGeom prst="frame">
              <a:avLst>
                <a:gd name="adj1" fmla="val 2088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0364C92C-ED27-0C4B-9E21-76900E054B32}"/>
                </a:ext>
              </a:extLst>
            </p:cNvPr>
            <p:cNvSpPr/>
            <p:nvPr/>
          </p:nvSpPr>
          <p:spPr>
            <a:xfrm>
              <a:off x="6107289" y="3491872"/>
              <a:ext cx="1463049" cy="2304000"/>
            </a:xfrm>
            <a:prstGeom prst="frame">
              <a:avLst>
                <a:gd name="adj1" fmla="val 2088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7730D2-8A37-D147-BE78-11D20BDE1099}"/>
                </a:ext>
              </a:extLst>
            </p:cNvPr>
            <p:cNvSpPr txBox="1"/>
            <p:nvPr/>
          </p:nvSpPr>
          <p:spPr>
            <a:xfrm>
              <a:off x="7122389" y="2256263"/>
              <a:ext cx="3368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Calibri"/>
                </a:rPr>
                <a:t>Inception have the best result for sagittal axis</a:t>
              </a:r>
            </a:p>
          </p:txBody>
        </p:sp>
      </p:grpSp>
      <p:sp>
        <p:nvSpPr>
          <p:cNvPr id="15" name="Frame 14">
            <a:extLst>
              <a:ext uri="{FF2B5EF4-FFF2-40B4-BE49-F238E27FC236}">
                <a16:creationId xmlns:a16="http://schemas.microsoft.com/office/drawing/2014/main" id="{3343968F-ED98-C449-A206-AEFB450A7590}"/>
              </a:ext>
            </a:extLst>
          </p:cNvPr>
          <p:cNvSpPr/>
          <p:nvPr/>
        </p:nvSpPr>
        <p:spPr>
          <a:xfrm>
            <a:off x="6361064" y="2221761"/>
            <a:ext cx="3548331" cy="900000"/>
          </a:xfrm>
          <a:prstGeom prst="frame">
            <a:avLst>
              <a:gd name="adj1" fmla="val 2088"/>
            </a:avLst>
          </a:prstGeom>
          <a:solidFill>
            <a:schemeClr val="accent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8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ACB1-A9E8-7C40-8730-CDBBFC6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err="1"/>
              <a:t>Results</a:t>
            </a:r>
            <a:br>
              <a:rPr lang="pt-BR" dirty="0"/>
            </a:b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88B8E-DDC6-4E4F-9340-5C29FBFAD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noFill/>
          <a:ln w="635">
            <a:noFill/>
          </a:ln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False Positives curve -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n w="635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5"/>
                </a:solidFill>
              </a:rPr>
              <a:t>False Negative curve –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n w="1270" cmpd="sng">
                  <a:noFill/>
                  <a:prstDash val="solid"/>
                </a:ln>
              </a:rPr>
              <a:t>High FP and FN rates in sagital curves.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n w="1270" cmpd="sng">
                  <a:noFill/>
                  <a:prstDash val="solid"/>
                </a:ln>
              </a:rPr>
              <a:t>ResNet</a:t>
            </a:r>
            <a:r>
              <a:rPr lang="pt-BR" sz="2400" dirty="0">
                <a:ln w="1270" cmpd="sng">
                  <a:noFill/>
                  <a:prstDash val="solid"/>
                </a:ln>
              </a:rPr>
              <a:t> </a:t>
            </a:r>
            <a:r>
              <a:rPr lang="pt-BR" sz="2400" dirty="0" err="1">
                <a:ln w="1270" cmpd="sng">
                  <a:noFill/>
                  <a:prstDash val="solid"/>
                </a:ln>
              </a:rPr>
              <a:t>also</a:t>
            </a:r>
            <a:r>
              <a:rPr lang="pt-BR" sz="2400" dirty="0">
                <a:ln w="1270" cmpd="sng">
                  <a:noFill/>
                  <a:prstDash val="solid"/>
                </a:ln>
              </a:rPr>
              <a:t> shows rates </a:t>
            </a:r>
            <a:r>
              <a:rPr lang="pt-BR" sz="2400" dirty="0" err="1">
                <a:ln w="1270" cmpd="sng">
                  <a:noFill/>
                  <a:prstDash val="solid"/>
                </a:ln>
              </a:rPr>
              <a:t>inbalance</a:t>
            </a:r>
            <a:endParaRPr lang="pt-BR" sz="2400" dirty="0">
              <a:ln w="1270" cmpd="sng">
                <a:noFill/>
                <a:prstDash val="solid"/>
              </a:ln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78BF405-5778-E043-BDB3-6662A172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5363" y="877202"/>
            <a:ext cx="6550025" cy="4698784"/>
          </a:xfrm>
        </p:spPr>
      </p:pic>
    </p:spTree>
    <p:extLst>
      <p:ext uri="{BB962C8B-B14F-4D97-AF65-F5344CB8AC3E}">
        <p14:creationId xmlns:p14="http://schemas.microsoft.com/office/powerpoint/2010/main" val="29978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3ED0-BFCE-BC4C-AFCF-B50C635E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21" y="630499"/>
            <a:ext cx="2659394" cy="1857406"/>
          </a:xfrm>
        </p:spPr>
        <p:txBody>
          <a:bodyPr>
            <a:normAutofit/>
          </a:bodyPr>
          <a:lstStyle/>
          <a:p>
            <a:r>
              <a:rPr lang="en-US" sz="3100" b="1" dirty="0">
                <a:cs typeface="Calibri"/>
              </a:rPr>
              <a:t>Which </a:t>
            </a:r>
            <a:r>
              <a:rPr lang="en-US" sz="3000" b="1" dirty="0">
                <a:cs typeface="Calibri"/>
              </a:rPr>
              <a:t>information</a:t>
            </a:r>
            <a:r>
              <a:rPr lang="en-US" sz="3100" b="1" dirty="0">
                <a:cs typeface="Calibri"/>
              </a:rPr>
              <a:t> is Deep Learning getting?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FD114-E3DD-BA4F-AF8D-BAE8D71AE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2007" y="2487905"/>
            <a:ext cx="2659394" cy="3381083"/>
          </a:xfrm>
        </p:spPr>
        <p:txBody>
          <a:bodyPr>
            <a:noAutofit/>
          </a:bodyPr>
          <a:lstStyle/>
          <a:p>
            <a:r>
              <a:rPr lang="en-US" sz="2300" dirty="0">
                <a:cs typeface="Calibri"/>
              </a:rPr>
              <a:t>Information is coherent throughout the axes (per architecture)</a:t>
            </a:r>
          </a:p>
          <a:p>
            <a:endParaRPr lang="en-US" sz="2300" dirty="0">
              <a:cs typeface="Calibri"/>
            </a:endParaRPr>
          </a:p>
          <a:p>
            <a:r>
              <a:rPr lang="en-US" sz="2000" dirty="0"/>
              <a:t>Inception and Inception-</a:t>
            </a:r>
            <a:r>
              <a:rPr lang="en-US" sz="2000" dirty="0" err="1"/>
              <a:t>ResNet</a:t>
            </a:r>
            <a:r>
              <a:rPr lang="en-US" sz="2000" dirty="0"/>
              <a:t> also extract information from gray- and white-matter</a:t>
            </a:r>
          </a:p>
          <a:p>
            <a:endParaRPr lang="en-US" sz="2300" dirty="0">
              <a:cs typeface="Calibri"/>
            </a:endParaRPr>
          </a:p>
        </p:txBody>
      </p:sp>
      <p:pic>
        <p:nvPicPr>
          <p:cNvPr id="39" name="Picture 38" descr="A picture containing posing, photo, many, decorated&#10;&#10;Description automatically generated">
            <a:extLst>
              <a:ext uri="{FF2B5EF4-FFF2-40B4-BE49-F238E27FC236}">
                <a16:creationId xmlns:a16="http://schemas.microsoft.com/office/drawing/2014/main" id="{E99B0C36-A676-2A49-B7D2-50941858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52" y="761128"/>
            <a:ext cx="7583341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9842-D86D-784F-A562-C60790A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E272-9C5F-7345-A623-241923AC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2" y="1825625"/>
            <a:ext cx="10234127" cy="4351338"/>
          </a:xfrm>
        </p:spPr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  <a:p>
            <a:r>
              <a:rPr lang="pt-BR" dirty="0" err="1"/>
              <a:t>Proposal</a:t>
            </a:r>
            <a:endParaRPr lang="pt-BR" dirty="0"/>
          </a:p>
          <a:p>
            <a:r>
              <a:rPr lang="pt-BR" dirty="0" err="1"/>
              <a:t>Material&amp;Methods</a:t>
            </a:r>
            <a:endParaRPr lang="pt-BR" dirty="0"/>
          </a:p>
          <a:p>
            <a:r>
              <a:rPr lang="pt-BR" dirty="0" err="1"/>
              <a:t>Results</a:t>
            </a:r>
            <a:r>
              <a:rPr lang="pt-BR" dirty="0"/>
              <a:t>&amp; </a:t>
            </a:r>
            <a:r>
              <a:rPr lang="pt-BR" dirty="0" err="1"/>
              <a:t>Discussion</a:t>
            </a:r>
            <a:endParaRPr lang="pt-BR" dirty="0"/>
          </a:p>
          <a:p>
            <a:r>
              <a:rPr lang="pt-BR" dirty="0" err="1"/>
              <a:t>Conclusion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86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18393"/>
    </mc:Choice>
    <mc:Fallback>
      <p:transition spd="slow" advClick="0" advTm="183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5039-08E4-7248-8E3E-4E3DBA21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Discussion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CBCE-87B1-3740-96D3-F4A6C535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90" y="1913775"/>
            <a:ext cx="10290110" cy="4351338"/>
          </a:xfrm>
        </p:spPr>
        <p:txBody>
          <a:bodyPr/>
          <a:lstStyle/>
          <a:p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trained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hyperparameters</a:t>
            </a:r>
            <a:r>
              <a:rPr lang="pt-BR" dirty="0"/>
              <a:t> and 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samples</a:t>
            </a:r>
            <a:r>
              <a:rPr lang="pt-BR" dirty="0"/>
              <a:t> </a:t>
            </a:r>
          </a:p>
          <a:p>
            <a:r>
              <a:rPr lang="pt-BR" dirty="0"/>
              <a:t>FP and FN curves </a:t>
            </a:r>
            <a:r>
              <a:rPr lang="pt-BR" dirty="0" err="1"/>
              <a:t>suggest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some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under</a:t>
            </a:r>
            <a:r>
              <a:rPr lang="pt-BR" dirty="0"/>
              <a:t> </a:t>
            </a:r>
            <a:r>
              <a:rPr lang="pt-BR" dirty="0" err="1"/>
              <a:t>trained</a:t>
            </a:r>
            <a:endParaRPr lang="pt-BR" dirty="0"/>
          </a:p>
          <a:p>
            <a:r>
              <a:rPr lang="en-US" dirty="0"/>
              <a:t>Xception and </a:t>
            </a:r>
            <a:r>
              <a:rPr lang="en-US" dirty="0" err="1"/>
              <a:t>ResNet</a:t>
            </a:r>
            <a:r>
              <a:rPr lang="en-US" dirty="0"/>
              <a:t> extracted information from sphenoid sinus</a:t>
            </a:r>
            <a:endParaRPr lang="en-US" dirty="0">
              <a:cs typeface="Calibri"/>
            </a:endParaRP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2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9842-D86D-784F-A562-C60790A9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E272-9C5F-7345-A623-241923AC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318" y="1825625"/>
            <a:ext cx="10159482" cy="4351338"/>
          </a:xfrm>
        </p:spPr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  <a:p>
            <a:r>
              <a:rPr lang="pt-BR" dirty="0" err="1"/>
              <a:t>Proposal</a:t>
            </a:r>
            <a:endParaRPr lang="pt-BR" dirty="0"/>
          </a:p>
          <a:p>
            <a:r>
              <a:rPr lang="pt-BR" dirty="0" err="1"/>
              <a:t>Material&amp;Methods</a:t>
            </a:r>
            <a:endParaRPr lang="pt-BR" dirty="0"/>
          </a:p>
          <a:p>
            <a:r>
              <a:rPr lang="pt-BR" dirty="0" err="1"/>
              <a:t>Results</a:t>
            </a:r>
            <a:endParaRPr lang="pt-BR" dirty="0"/>
          </a:p>
          <a:p>
            <a:r>
              <a:rPr lang="pt-BR" b="1" dirty="0" err="1"/>
              <a:t>Conclusion</a:t>
            </a:r>
            <a:endParaRPr lang="pt-BR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8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A17B9-CCB6-0049-913D-19457297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8" y="592885"/>
            <a:ext cx="3786187" cy="907304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5BADD-B06A-3A4F-A21C-8008A457F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5838" y="1500189"/>
            <a:ext cx="3786187" cy="43687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Classifiers that have considered information from </a:t>
            </a:r>
            <a:r>
              <a:rPr lang="en-US" sz="2800" b="1" dirty="0"/>
              <a:t>white- and gray-matter </a:t>
            </a:r>
            <a:r>
              <a:rPr lang="en-US" sz="2800" dirty="0"/>
              <a:t>have a </a:t>
            </a:r>
            <a:r>
              <a:rPr lang="en-US" sz="2800" b="1" dirty="0"/>
              <a:t>better performance </a:t>
            </a:r>
            <a:r>
              <a:rPr lang="en-US" sz="2800" dirty="0"/>
              <a:t>that those that considered mainly the background and CSF.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0C41D3F-78C9-024E-8BC4-C1F9D837951F}"/>
              </a:ext>
            </a:extLst>
          </p:cNvPr>
          <p:cNvSpPr/>
          <p:nvPr/>
        </p:nvSpPr>
        <p:spPr>
          <a:xfrm>
            <a:off x="8042988" y="686191"/>
            <a:ext cx="3125852" cy="5059636"/>
          </a:xfrm>
          <a:prstGeom prst="frame">
            <a:avLst>
              <a:gd name="adj1" fmla="val 326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sushi, food, colorful, photo&#10;&#10;Description automatically generated">
            <a:extLst>
              <a:ext uri="{FF2B5EF4-FFF2-40B4-BE49-F238E27FC236}">
                <a16:creationId xmlns:a16="http://schemas.microsoft.com/office/drawing/2014/main" id="{0E24119A-C858-EC43-AE34-F47B1FE7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08" y="828521"/>
            <a:ext cx="5972849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27DFF1C-8FC2-6C4B-A26E-02D26D44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94"/>
            <a:ext cx="12192000" cy="59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4C85-F3F0-694D-893E-2054F8D8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: </a:t>
            </a:r>
            <a:r>
              <a:rPr lang="pt-BR" dirty="0" err="1"/>
              <a:t>Segmentation</a:t>
            </a:r>
            <a:endParaRPr lang="pt-B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F534FDC-5226-5346-A27B-BD44E7D602FD}"/>
              </a:ext>
            </a:extLst>
          </p:cNvPr>
          <p:cNvSpPr txBox="1">
            <a:spLocks/>
          </p:cNvSpPr>
          <p:nvPr/>
        </p:nvSpPr>
        <p:spPr>
          <a:xfrm>
            <a:off x="1104900" y="1685092"/>
            <a:ext cx="4919472" cy="52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Motion free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71A5D5-C762-724A-8B7E-3B0B35AE6C25}"/>
              </a:ext>
            </a:extLst>
          </p:cNvPr>
          <p:cNvSpPr txBox="1">
            <a:spLocks/>
          </p:cNvSpPr>
          <p:nvPr/>
        </p:nvSpPr>
        <p:spPr>
          <a:xfrm>
            <a:off x="6166110" y="1685092"/>
            <a:ext cx="4919472" cy="527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Motion artifacts</a:t>
            </a:r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06D5EAD-813B-894D-8B07-3D173B64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66" y="2439503"/>
            <a:ext cx="4694330" cy="3195970"/>
          </a:xfrm>
          <a:prstGeom prst="rect">
            <a:avLst/>
          </a:prstGeom>
        </p:spPr>
      </p:pic>
      <p:pic>
        <p:nvPicPr>
          <p:cNvPr id="18" name="Picture 17" descr="A picture containing colorful, young, holding, kite&#10;&#10;Description automatically generated">
            <a:extLst>
              <a:ext uri="{FF2B5EF4-FFF2-40B4-BE49-F238E27FC236}">
                <a16:creationId xmlns:a16="http://schemas.microsoft.com/office/drawing/2014/main" id="{FF930FD1-D854-4540-9FD2-FF0F6B97B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91" y="2428228"/>
            <a:ext cx="5260200" cy="32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5381"/>
    </mc:Choice>
    <mc:Fallback>
      <p:transition spd="slow" advClick="0" advTm="538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1FC2-3B8D-2347-BF4E-35A98BA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Results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E2BF0FD-8A3E-084F-B982-8C11E18D4003}"/>
              </a:ext>
            </a:extLst>
          </p:cNvPr>
          <p:cNvGraphicFramePr>
            <a:graphicFrameLocks noGrp="1"/>
          </p:cNvGraphicFramePr>
          <p:nvPr/>
        </p:nvGraphicFramePr>
        <p:xfrm>
          <a:off x="2479222" y="3524532"/>
          <a:ext cx="7233557" cy="228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958">
                  <a:extLst>
                    <a:ext uri="{9D8B030D-6E8A-4147-A177-3AD203B41FA5}">
                      <a16:colId xmlns:a16="http://schemas.microsoft.com/office/drawing/2014/main" val="866623298"/>
                    </a:ext>
                  </a:extLst>
                </a:gridCol>
                <a:gridCol w="1475443">
                  <a:extLst>
                    <a:ext uri="{9D8B030D-6E8A-4147-A177-3AD203B41FA5}">
                      <a16:colId xmlns:a16="http://schemas.microsoft.com/office/drawing/2014/main" val="2851585745"/>
                    </a:ext>
                  </a:extLst>
                </a:gridCol>
                <a:gridCol w="1451271">
                  <a:extLst>
                    <a:ext uri="{9D8B030D-6E8A-4147-A177-3AD203B41FA5}">
                      <a16:colId xmlns:a16="http://schemas.microsoft.com/office/drawing/2014/main" val="2501306941"/>
                    </a:ext>
                  </a:extLst>
                </a:gridCol>
                <a:gridCol w="1327963">
                  <a:extLst>
                    <a:ext uri="{9D8B030D-6E8A-4147-A177-3AD203B41FA5}">
                      <a16:colId xmlns:a16="http://schemas.microsoft.com/office/drawing/2014/main" val="4090952892"/>
                    </a:ext>
                  </a:extLst>
                </a:gridCol>
                <a:gridCol w="1484922">
                  <a:extLst>
                    <a:ext uri="{9D8B030D-6E8A-4147-A177-3AD203B41FA5}">
                      <a16:colId xmlns:a16="http://schemas.microsoft.com/office/drawing/2014/main" val="353280330"/>
                    </a:ext>
                  </a:extLst>
                </a:gridCol>
              </a:tblGrid>
              <a:tr h="778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Inception-</a:t>
                      </a:r>
                      <a:r>
                        <a:rPr lang="en-US" dirty="0" err="1"/>
                        <a:t>ResNet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95344"/>
                  </a:ext>
                </a:extLst>
              </a:tr>
              <a:tr h="500428">
                <a:tc>
                  <a:txBody>
                    <a:bodyPr/>
                    <a:lstStyle/>
                    <a:p>
                      <a:r>
                        <a:rPr lang="en-US"/>
                        <a:t>Axial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76139"/>
                  </a:ext>
                </a:extLst>
              </a:tr>
              <a:tr h="500428">
                <a:tc>
                  <a:txBody>
                    <a:bodyPr/>
                    <a:lstStyle/>
                    <a:p>
                      <a:r>
                        <a:rPr lang="en-US"/>
                        <a:t>Coronal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19090"/>
                  </a:ext>
                </a:extLst>
              </a:tr>
              <a:tr h="500428">
                <a:tc>
                  <a:txBody>
                    <a:bodyPr/>
                    <a:lstStyle/>
                    <a:p>
                      <a:r>
                        <a:rPr lang="en-US"/>
                        <a:t>Sagittal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26422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1A8FCA45-0F2E-9C4D-AD9D-C4E7E703AB6F}"/>
              </a:ext>
            </a:extLst>
          </p:cNvPr>
          <p:cNvGrpSpPr/>
          <p:nvPr/>
        </p:nvGrpSpPr>
        <p:grpSpPr>
          <a:xfrm>
            <a:off x="2209411" y="2221761"/>
            <a:ext cx="7699984" cy="900000"/>
            <a:chOff x="2880929" y="2221761"/>
            <a:chExt cx="7699984" cy="900000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7C958D5-9812-CF49-A621-449D459B835D}"/>
                </a:ext>
              </a:extLst>
            </p:cNvPr>
            <p:cNvSpPr/>
            <p:nvPr/>
          </p:nvSpPr>
          <p:spPr>
            <a:xfrm>
              <a:off x="2880929" y="2221761"/>
              <a:ext cx="3548331" cy="900000"/>
            </a:xfrm>
            <a:prstGeom prst="frame">
              <a:avLst>
                <a:gd name="adj1" fmla="val 2088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FF04070E-776A-6346-8744-EDBCBC270AC5}"/>
                </a:ext>
              </a:extLst>
            </p:cNvPr>
            <p:cNvSpPr/>
            <p:nvPr/>
          </p:nvSpPr>
          <p:spPr>
            <a:xfrm>
              <a:off x="7032582" y="2221761"/>
              <a:ext cx="3548331" cy="900000"/>
            </a:xfrm>
            <a:prstGeom prst="frame">
              <a:avLst>
                <a:gd name="adj1" fmla="val 2088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ACE6D-9C7F-E247-9FD6-884AD7690E90}"/>
              </a:ext>
            </a:extLst>
          </p:cNvPr>
          <p:cNvGrpSpPr/>
          <p:nvPr/>
        </p:nvGrpSpPr>
        <p:grpSpPr>
          <a:xfrm>
            <a:off x="2209411" y="2221761"/>
            <a:ext cx="7699984" cy="3550868"/>
            <a:chOff x="2880929" y="2221761"/>
            <a:chExt cx="7699984" cy="3550868"/>
          </a:xfrm>
        </p:grpSpPr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CCCE2705-C8D9-2C4A-A7ED-77A796710BFA}"/>
                </a:ext>
              </a:extLst>
            </p:cNvPr>
            <p:cNvSpPr/>
            <p:nvPr/>
          </p:nvSpPr>
          <p:spPr>
            <a:xfrm>
              <a:off x="2880929" y="2221761"/>
              <a:ext cx="3548331" cy="900000"/>
            </a:xfrm>
            <a:prstGeom prst="frame">
              <a:avLst>
                <a:gd name="adj1" fmla="val 2088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BC65ACFD-CFE9-624E-9D4F-3C54F2DC41D5}"/>
                </a:ext>
              </a:extLst>
            </p:cNvPr>
            <p:cNvSpPr/>
            <p:nvPr/>
          </p:nvSpPr>
          <p:spPr>
            <a:xfrm>
              <a:off x="4676101" y="5304629"/>
              <a:ext cx="2922813" cy="468000"/>
            </a:xfrm>
            <a:prstGeom prst="frame">
              <a:avLst>
                <a:gd name="adj1" fmla="val 2088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3343968F-ED98-C449-A206-AEFB450A7590}"/>
                </a:ext>
              </a:extLst>
            </p:cNvPr>
            <p:cNvSpPr/>
            <p:nvPr/>
          </p:nvSpPr>
          <p:spPr>
            <a:xfrm>
              <a:off x="7032582" y="2221761"/>
              <a:ext cx="3548331" cy="900000"/>
            </a:xfrm>
            <a:prstGeom prst="frame">
              <a:avLst>
                <a:gd name="adj1" fmla="val 2088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0537D8A6-8399-FA4F-AEE8-E7DC0A5A6ECA}"/>
                </a:ext>
              </a:extLst>
            </p:cNvPr>
            <p:cNvSpPr/>
            <p:nvPr/>
          </p:nvSpPr>
          <p:spPr>
            <a:xfrm>
              <a:off x="4661813" y="4310456"/>
              <a:ext cx="2922813" cy="972000"/>
            </a:xfrm>
            <a:prstGeom prst="frame">
              <a:avLst>
                <a:gd name="adj1" fmla="val 2088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8D16E4-CC80-1547-A833-C62166CBF00B}"/>
                </a:ext>
              </a:extLst>
            </p:cNvPr>
            <p:cNvSpPr/>
            <p:nvPr/>
          </p:nvSpPr>
          <p:spPr>
            <a:xfrm>
              <a:off x="7170025" y="2247720"/>
              <a:ext cx="3261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cs typeface="Calibri"/>
                </a:rPr>
                <a:t>similar on axial and coronal axes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770AC5-E394-1D4F-90CC-5849621452E3}"/>
                </a:ext>
              </a:extLst>
            </p:cNvPr>
            <p:cNvSpPr txBox="1"/>
            <p:nvPr/>
          </p:nvSpPr>
          <p:spPr>
            <a:xfrm>
              <a:off x="3024471" y="2259387"/>
              <a:ext cx="32612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Calibri"/>
                </a:rPr>
                <a:t>very different on sagittal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0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0550-FD42-C542-A7F1-389AF9A1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Visualizing the 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E7491-49BF-9042-B531-F12647C639AD}"/>
              </a:ext>
            </a:extLst>
          </p:cNvPr>
          <p:cNvSpPr txBox="1"/>
          <p:nvPr/>
        </p:nvSpPr>
        <p:spPr>
          <a:xfrm>
            <a:off x="1883399" y="2388376"/>
            <a:ext cx="8340101" cy="4247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/>
              <a:t>All models extract information from background</a:t>
            </a:r>
            <a:endParaRPr lang="en-US" sz="24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AE617-F4A8-2148-8555-77D79BF33E82}"/>
              </a:ext>
            </a:extLst>
          </p:cNvPr>
          <p:cNvSpPr txBox="1"/>
          <p:nvPr/>
        </p:nvSpPr>
        <p:spPr>
          <a:xfrm>
            <a:off x="1316067" y="1725717"/>
            <a:ext cx="950265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cs typeface="Calibri"/>
              </a:rPr>
              <a:t>Which information is Deep Learning getting?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5D02A-3A0E-7847-96F9-ADC866711B46}"/>
              </a:ext>
            </a:extLst>
          </p:cNvPr>
          <p:cNvSpPr txBox="1"/>
          <p:nvPr/>
        </p:nvSpPr>
        <p:spPr>
          <a:xfrm>
            <a:off x="1883399" y="2763943"/>
            <a:ext cx="8340101" cy="7571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/>
              <a:t>Inception and Inception-</a:t>
            </a:r>
            <a:r>
              <a:rPr lang="en-US" sz="2400" dirty="0" err="1"/>
              <a:t>ResNet</a:t>
            </a:r>
            <a:r>
              <a:rPr lang="en-US" sz="2400" dirty="0"/>
              <a:t> also extract information from gray- and white-matter</a:t>
            </a: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1C5BFD35-09F2-2344-AFC9-8815330C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3896640"/>
            <a:ext cx="1651000" cy="2203450"/>
          </a:xfrm>
          <a:prstGeom prst="rect">
            <a:avLst/>
          </a:prstGeom>
        </p:spPr>
      </p:pic>
      <p:pic>
        <p:nvPicPr>
          <p:cNvPr id="20" name="Picture 19" descr="A close up of a clock&#10;&#10;Description automatically generated">
            <a:extLst>
              <a:ext uri="{FF2B5EF4-FFF2-40B4-BE49-F238E27FC236}">
                <a16:creationId xmlns:a16="http://schemas.microsoft.com/office/drawing/2014/main" id="{9A795A77-4F88-A64A-A21C-FDE1EAFF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3896640"/>
            <a:ext cx="1651000" cy="2203450"/>
          </a:xfrm>
          <a:prstGeom prst="rect">
            <a:avLst/>
          </a:prstGeom>
        </p:spPr>
      </p:pic>
      <p:pic>
        <p:nvPicPr>
          <p:cNvPr id="25" name="Picture 24" descr="A close up of a clock&#10;&#10;Description automatically generated">
            <a:extLst>
              <a:ext uri="{FF2B5EF4-FFF2-40B4-BE49-F238E27FC236}">
                <a16:creationId xmlns:a16="http://schemas.microsoft.com/office/drawing/2014/main" id="{1D822B6B-2A75-884F-B7C5-F615C6C5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896640"/>
            <a:ext cx="1651000" cy="2203450"/>
          </a:xfrm>
          <a:prstGeom prst="rect">
            <a:avLst/>
          </a:prstGeom>
        </p:spPr>
      </p:pic>
      <p:pic>
        <p:nvPicPr>
          <p:cNvPr id="28" name="Picture 27" descr="A close up of a clock&#10;&#10;Description automatically generated">
            <a:extLst>
              <a:ext uri="{FF2B5EF4-FFF2-40B4-BE49-F238E27FC236}">
                <a16:creationId xmlns:a16="http://schemas.microsoft.com/office/drawing/2014/main" id="{A70F61F1-CA12-AD4C-A06B-1244E5276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2" y="3896640"/>
            <a:ext cx="1651000" cy="220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C0BE9-7DA3-5C46-B50C-9F36E7D3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67" y="3909340"/>
            <a:ext cx="1624668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13B18-E5C8-0F4C-82EF-C0A31767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005" y="3925216"/>
            <a:ext cx="1624668" cy="21600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9B20EC31-4F57-D14B-86F3-F2D2E202B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88" y="3896640"/>
            <a:ext cx="1624668" cy="216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917DE8-37A2-D740-A788-0FFB74DB5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688" y="3923733"/>
            <a:ext cx="1624668" cy="21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50E793-B088-FB4F-A6BE-534598681A4A}"/>
              </a:ext>
            </a:extLst>
          </p:cNvPr>
          <p:cNvSpPr txBox="1"/>
          <p:nvPr/>
        </p:nvSpPr>
        <p:spPr>
          <a:xfrm>
            <a:off x="2243168" y="3521073"/>
            <a:ext cx="161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Xception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E4183-715B-254C-81C4-71B5817FC81F}"/>
              </a:ext>
            </a:extLst>
          </p:cNvPr>
          <p:cNvSpPr txBox="1"/>
          <p:nvPr/>
        </p:nvSpPr>
        <p:spPr>
          <a:xfrm>
            <a:off x="4237068" y="3521073"/>
            <a:ext cx="161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Inception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74C6B9-34CF-C649-B19D-E4E63F15DB57}"/>
              </a:ext>
            </a:extLst>
          </p:cNvPr>
          <p:cNvSpPr txBox="1"/>
          <p:nvPr/>
        </p:nvSpPr>
        <p:spPr>
          <a:xfrm>
            <a:off x="6243668" y="3521073"/>
            <a:ext cx="161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78CA51-D5E3-0F4E-810D-FA3C326806FC}"/>
              </a:ext>
            </a:extLst>
          </p:cNvPr>
          <p:cNvSpPr txBox="1"/>
          <p:nvPr/>
        </p:nvSpPr>
        <p:spPr>
          <a:xfrm>
            <a:off x="8199468" y="3521073"/>
            <a:ext cx="182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Inception-</a:t>
            </a:r>
            <a:r>
              <a:rPr lang="en-US" dirty="0" err="1"/>
              <a:t>ResNet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7FF1CD-7FC7-A048-972A-881DDB4468A7}"/>
              </a:ext>
            </a:extLst>
          </p:cNvPr>
          <p:cNvCxnSpPr>
            <a:cxnSpLocks/>
          </p:cNvCxnSpPr>
          <p:nvPr/>
        </p:nvCxnSpPr>
        <p:spPr>
          <a:xfrm>
            <a:off x="3971258" y="3804306"/>
            <a:ext cx="503267" cy="424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72842D7-522B-EA44-84D4-A145723BF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3172">
            <a:off x="5943789" y="3873862"/>
            <a:ext cx="647700" cy="55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C258BB-1F26-5B4F-A693-8AB2E332F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18104">
            <a:off x="5841812" y="5600723"/>
            <a:ext cx="647700" cy="651317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8F5AF18-7F61-AD43-891C-4B86D5A83390}"/>
              </a:ext>
            </a:extLst>
          </p:cNvPr>
          <p:cNvSpPr/>
          <p:nvPr/>
        </p:nvSpPr>
        <p:spPr>
          <a:xfrm>
            <a:off x="4419130" y="4194528"/>
            <a:ext cx="1205287" cy="1664422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EAD80C9-5804-1D46-A6CA-51516F4F287A}"/>
              </a:ext>
            </a:extLst>
          </p:cNvPr>
          <p:cNvSpPr/>
          <p:nvPr/>
        </p:nvSpPr>
        <p:spPr>
          <a:xfrm rot="16200000">
            <a:off x="8271631" y="4434490"/>
            <a:ext cx="1664421" cy="1184499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0EC654-2AA0-BB43-B226-4291D6A22BC6}"/>
              </a:ext>
            </a:extLst>
          </p:cNvPr>
          <p:cNvCxnSpPr>
            <a:cxnSpLocks/>
          </p:cNvCxnSpPr>
          <p:nvPr/>
        </p:nvCxnSpPr>
        <p:spPr>
          <a:xfrm flipH="1">
            <a:off x="3710842" y="5454903"/>
            <a:ext cx="445900" cy="4040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40DF7A-7237-A84D-9876-EB71E6F7C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259" y="3730709"/>
            <a:ext cx="64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" advClick="0" advTm="11000"/>
    </mc:Choice>
    <mc:Fallback xmlns=""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6" grpId="0" animBg="1"/>
      <p:bldP spid="46" grpId="1" animBg="1"/>
      <p:bldP spid="48" grpId="0" animBg="1"/>
      <p:bldP spid="4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1F82-8BE1-A142-83A3-E09275BE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08344CD-B876-BF4D-9757-00904A8F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99" y="3705566"/>
            <a:ext cx="1934939" cy="108654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62AAF4A-B5A7-434D-999F-9EAFF18A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75" y="3146157"/>
            <a:ext cx="2599821" cy="1702264"/>
          </a:xfrm>
          <a:prstGeom prst="rect">
            <a:avLst/>
          </a:prstGeom>
        </p:spPr>
      </p:pic>
      <p:pic>
        <p:nvPicPr>
          <p:cNvPr id="11" name="Picture 10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76AC4521-FFF7-0140-B1BB-188EB37E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327" y="1823705"/>
            <a:ext cx="1934939" cy="118918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">
            <a:extLst>
              <a:ext uri="{FF2B5EF4-FFF2-40B4-BE49-F238E27FC236}">
                <a16:creationId xmlns:a16="http://schemas.microsoft.com/office/drawing/2014/main" id="{A8978FCB-BD80-DB46-BF32-E5E15628B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115" y="1946087"/>
            <a:ext cx="3483192" cy="835966"/>
          </a:xfrm>
          <a:prstGeom prst="rect">
            <a:avLst/>
          </a:prstGeom>
        </p:spPr>
      </p:pic>
      <p:pic>
        <p:nvPicPr>
          <p:cNvPr id="17" name="Picture 1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A6187D2C-0990-B345-9A35-055C5626F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561" y="4543070"/>
            <a:ext cx="1410560" cy="154597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4A8115B-E693-E441-AA1D-6BBAD6C3D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653" y="2747202"/>
            <a:ext cx="1790694" cy="143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F3203-226E-254C-808A-E1286F9A5C55}"/>
              </a:ext>
            </a:extLst>
          </p:cNvPr>
          <p:cNvSpPr txBox="1"/>
          <p:nvPr/>
        </p:nvSpPr>
        <p:spPr>
          <a:xfrm>
            <a:off x="1235396" y="5187653"/>
            <a:ext cx="4305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Calgary </a:t>
            </a:r>
            <a:r>
              <a:rPr lang="pt-BR" sz="32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Normative</a:t>
            </a:r>
            <a:r>
              <a:rPr lang="pt-BR" sz="3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pt-BR" sz="32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Study</a:t>
            </a:r>
            <a:endParaRPr lang="pt-BR" sz="3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5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41456"/>
    </mc:Choice>
    <mc:Fallback>
      <p:transition spd="slow" advClick="0" advTm="414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1F82-8BE1-A142-83A3-E09275BE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</p:txBody>
      </p:sp>
      <p:pic>
        <p:nvPicPr>
          <p:cNvPr id="7" name="Picture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908344CD-B876-BF4D-9757-00904A8F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999" y="3705566"/>
            <a:ext cx="1934939" cy="108654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62AAF4A-B5A7-434D-999F-9EAFF18A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75" y="3146157"/>
            <a:ext cx="2599821" cy="1702264"/>
          </a:xfrm>
          <a:prstGeom prst="rect">
            <a:avLst/>
          </a:prstGeom>
        </p:spPr>
      </p:pic>
      <p:pic>
        <p:nvPicPr>
          <p:cNvPr id="11" name="Picture 10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76AC4521-FFF7-0140-B1BB-188EB37E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327" y="1823705"/>
            <a:ext cx="1934939" cy="118918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">
            <a:extLst>
              <a:ext uri="{FF2B5EF4-FFF2-40B4-BE49-F238E27FC236}">
                <a16:creationId xmlns:a16="http://schemas.microsoft.com/office/drawing/2014/main" id="{A8978FCB-BD80-DB46-BF32-E5E15628B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115" y="1946087"/>
            <a:ext cx="3483192" cy="835966"/>
          </a:xfrm>
          <a:prstGeom prst="rect">
            <a:avLst/>
          </a:prstGeom>
        </p:spPr>
      </p:pic>
      <p:pic>
        <p:nvPicPr>
          <p:cNvPr id="17" name="Picture 16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A6187D2C-0990-B345-9A35-055C5626F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561" y="4543070"/>
            <a:ext cx="1410560" cy="1545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53ED1-1EF2-7248-A395-BE01B19630B5}"/>
              </a:ext>
            </a:extLst>
          </p:cNvPr>
          <p:cNvSpPr txBox="1"/>
          <p:nvPr/>
        </p:nvSpPr>
        <p:spPr>
          <a:xfrm>
            <a:off x="3978216" y="2250827"/>
            <a:ext cx="1181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25000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D2A3B-22D6-A442-9E61-D9D332F1244F}"/>
              </a:ext>
            </a:extLst>
          </p:cNvPr>
          <p:cNvSpPr txBox="1"/>
          <p:nvPr/>
        </p:nvSpPr>
        <p:spPr>
          <a:xfrm>
            <a:off x="5086647" y="1545951"/>
            <a:ext cx="22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PARTICIPANTS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14102-829E-2D4C-8A6F-4412468A75A4}"/>
              </a:ext>
            </a:extLst>
          </p:cNvPr>
          <p:cNvSpPr txBox="1"/>
          <p:nvPr/>
        </p:nvSpPr>
        <p:spPr>
          <a:xfrm>
            <a:off x="10189302" y="2782053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31000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11BFA-B53A-9E4E-883D-93919726EB76}"/>
              </a:ext>
            </a:extLst>
          </p:cNvPr>
          <p:cNvSpPr txBox="1"/>
          <p:nvPr/>
        </p:nvSpPr>
        <p:spPr>
          <a:xfrm>
            <a:off x="8225453" y="5435233"/>
            <a:ext cx="101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1112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BDD66-D1D5-FC4B-B042-CAD9A5C05B75}"/>
              </a:ext>
            </a:extLst>
          </p:cNvPr>
          <p:cNvSpPr txBox="1"/>
          <p:nvPr/>
        </p:nvSpPr>
        <p:spPr>
          <a:xfrm>
            <a:off x="9871200" y="4478213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554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E5731-4724-EC40-AC4F-6D6EE29960FC}"/>
              </a:ext>
            </a:extLst>
          </p:cNvPr>
          <p:cNvSpPr txBox="1"/>
          <p:nvPr/>
        </p:nvSpPr>
        <p:spPr>
          <a:xfrm>
            <a:off x="3499516" y="424883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3158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4A8115B-E693-E441-AA1D-6BBAD6C3D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653" y="2747202"/>
            <a:ext cx="1790694" cy="143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7F3203-226E-254C-808A-E1286F9A5C55}"/>
              </a:ext>
            </a:extLst>
          </p:cNvPr>
          <p:cNvSpPr txBox="1"/>
          <p:nvPr/>
        </p:nvSpPr>
        <p:spPr>
          <a:xfrm>
            <a:off x="1235396" y="5187653"/>
            <a:ext cx="4305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Calgary </a:t>
            </a:r>
            <a:r>
              <a:rPr lang="pt-BR" sz="32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Normative</a:t>
            </a:r>
            <a:r>
              <a:rPr lang="pt-BR" sz="3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pt-BR" sz="3200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Study</a:t>
            </a:r>
            <a:endParaRPr lang="pt-BR" sz="3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06CB52-509C-3547-B71A-FB0FBB140ECE}"/>
              </a:ext>
            </a:extLst>
          </p:cNvPr>
          <p:cNvSpPr txBox="1"/>
          <p:nvPr/>
        </p:nvSpPr>
        <p:spPr>
          <a:xfrm>
            <a:off x="4306147" y="5772428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1"/>
                </a:solidFill>
              </a:rPr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72776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30434"/>
    </mc:Choice>
    <mc:Fallback>
      <p:transition spd="slow" advClick="0" advTm="304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0658-F128-1D47-BC66-123D4E0D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: </a:t>
            </a:r>
            <a:r>
              <a:rPr lang="pt-BR" dirty="0" err="1"/>
              <a:t>Publications</a:t>
            </a:r>
            <a:endParaRPr lang="pt-BR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DD78EA-6B42-3643-B82F-6963EFEE3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8137"/>
          <a:stretch/>
        </p:blipFill>
        <p:spPr>
          <a:xfrm>
            <a:off x="1051512" y="1563167"/>
            <a:ext cx="8036504" cy="3624653"/>
          </a:xfr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174359-4802-6B41-B652-B511ED8BAD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54"/>
          <a:stretch/>
        </p:blipFill>
        <p:spPr>
          <a:xfrm>
            <a:off x="1416705" y="2149685"/>
            <a:ext cx="5627060" cy="272172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83FD5-809F-8E4D-94B0-7BB9E283B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36" b="7674"/>
          <a:stretch/>
        </p:blipFill>
        <p:spPr>
          <a:xfrm>
            <a:off x="2107170" y="2089255"/>
            <a:ext cx="5627060" cy="350734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C2676-22CD-0549-9926-C7B86FA41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5" b="19999"/>
          <a:stretch/>
        </p:blipFill>
        <p:spPr>
          <a:xfrm>
            <a:off x="2780482" y="1719376"/>
            <a:ext cx="8007643" cy="3529856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DD977-3B6F-C745-B428-E55BCFF584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45" b="10950"/>
          <a:stretch/>
        </p:blipFill>
        <p:spPr>
          <a:xfrm>
            <a:off x="942103" y="1598301"/>
            <a:ext cx="8495852" cy="4352284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C2D1A-4606-354A-8775-2EBB79F71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394" y="2045373"/>
            <a:ext cx="8938355" cy="384845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8105261-9EBB-B846-9360-B86A685026B1}"/>
              </a:ext>
            </a:extLst>
          </p:cNvPr>
          <p:cNvGrpSpPr/>
          <p:nvPr/>
        </p:nvGrpSpPr>
        <p:grpSpPr>
          <a:xfrm>
            <a:off x="1403875" y="1670180"/>
            <a:ext cx="6863612" cy="4352285"/>
            <a:chOff x="2560736" y="2705878"/>
            <a:chExt cx="8302186" cy="5789378"/>
          </a:xfrm>
        </p:grpSpPr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C643AB0-95CF-B340-A120-1ADA8429D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0736" y="2705878"/>
              <a:ext cx="8285063" cy="1694672"/>
            </a:xfrm>
            <a:prstGeom prst="rect">
              <a:avLst/>
            </a:prstGeom>
          </p:spPr>
        </p:pic>
        <p:pic>
          <p:nvPicPr>
            <p:cNvPr id="25" name="Picture 2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0B680C-2AB4-F242-8941-0B9A3A1F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5222" y="4443956"/>
              <a:ext cx="8267700" cy="4051300"/>
            </a:xfrm>
            <a:prstGeom prst="rect">
              <a:avLst/>
            </a:prstGeom>
          </p:spPr>
        </p:pic>
      </p:grpSp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6DED3A-C1C1-8144-A9EA-F97A2E50A5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2688" y="1639478"/>
            <a:ext cx="7810500" cy="4406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792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81028"/>
    </mc:Choice>
    <mc:Fallback>
      <p:transition spd="slow" advClick="0" advTm="81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4C85-F3F0-694D-893E-2054F8D8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: </a:t>
            </a:r>
            <a:r>
              <a:rPr lang="pt-BR" dirty="0" err="1"/>
              <a:t>Segmentation</a:t>
            </a:r>
            <a:endParaRPr lang="pt-B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733780-ECBD-4341-800E-C83EB8FFF40A}"/>
              </a:ext>
            </a:extLst>
          </p:cNvPr>
          <p:cNvGrpSpPr/>
          <p:nvPr/>
        </p:nvGrpSpPr>
        <p:grpSpPr>
          <a:xfrm>
            <a:off x="6169362" y="2198218"/>
            <a:ext cx="4916220" cy="3734348"/>
            <a:chOff x="6169362" y="2176708"/>
            <a:chExt cx="4916220" cy="37343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863620-33C7-8D4E-AD92-33FE5B940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362" y="2176708"/>
              <a:ext cx="2458110" cy="188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24351E-BFE8-004A-866E-04E583785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472" y="2176708"/>
              <a:ext cx="2458110" cy="18874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2D6A46-8F4E-1B46-B50B-C6AE30E2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362" y="4035828"/>
              <a:ext cx="2458110" cy="18752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5B5D76-100B-3743-A132-0AE08443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472" y="4048086"/>
              <a:ext cx="2458110" cy="186297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9A14FF-FBD3-9B49-A876-BAFA0CB80B7F}"/>
              </a:ext>
            </a:extLst>
          </p:cNvPr>
          <p:cNvGrpSpPr/>
          <p:nvPr/>
        </p:nvGrpSpPr>
        <p:grpSpPr>
          <a:xfrm>
            <a:off x="1113650" y="2192165"/>
            <a:ext cx="4957941" cy="3736728"/>
            <a:chOff x="1113650" y="2170655"/>
            <a:chExt cx="4957941" cy="3736728"/>
          </a:xfrm>
        </p:grpSpPr>
        <p:pic>
          <p:nvPicPr>
            <p:cNvPr id="10" name="Content Placeholder 15">
              <a:extLst>
                <a:ext uri="{FF2B5EF4-FFF2-40B4-BE49-F238E27FC236}">
                  <a16:creationId xmlns:a16="http://schemas.microsoft.com/office/drawing/2014/main" id="{1BFA6B07-823B-F14B-B749-F248212ED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50" y="2170655"/>
              <a:ext cx="2466506" cy="1899209"/>
            </a:xfrm>
            <a:prstGeom prst="rect">
              <a:avLst/>
            </a:prstGeom>
          </p:spPr>
        </p:pic>
        <p:pic>
          <p:nvPicPr>
            <p:cNvPr id="11" name="Content Placeholder 17">
              <a:extLst>
                <a:ext uri="{FF2B5EF4-FFF2-40B4-BE49-F238E27FC236}">
                  <a16:creationId xmlns:a16="http://schemas.microsoft.com/office/drawing/2014/main" id="{6AEB9EA7-C363-E541-BEAA-B0D16E2E5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224" y="2170655"/>
              <a:ext cx="2494367" cy="19206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8BE558-F827-0143-AD67-5B717C05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9114" y="3980542"/>
              <a:ext cx="2502477" cy="192684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B6526-F2FD-BC49-B404-23F9B4E9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50" y="4038292"/>
              <a:ext cx="2468874" cy="1869091"/>
            </a:xfrm>
            <a:prstGeom prst="rect">
              <a:avLst/>
            </a:prstGeom>
          </p:spPr>
        </p:pic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F534FDC-5226-5346-A27B-BD44E7D602FD}"/>
              </a:ext>
            </a:extLst>
          </p:cNvPr>
          <p:cNvSpPr txBox="1">
            <a:spLocks/>
          </p:cNvSpPr>
          <p:nvPr/>
        </p:nvSpPr>
        <p:spPr>
          <a:xfrm>
            <a:off x="1104900" y="1685092"/>
            <a:ext cx="4919472" cy="52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Motion free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71A5D5-C762-724A-8B7E-3B0B35AE6C25}"/>
              </a:ext>
            </a:extLst>
          </p:cNvPr>
          <p:cNvSpPr txBox="1">
            <a:spLocks/>
          </p:cNvSpPr>
          <p:nvPr/>
        </p:nvSpPr>
        <p:spPr>
          <a:xfrm>
            <a:off x="6166110" y="1685092"/>
            <a:ext cx="4919472" cy="527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Motion 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4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32198"/>
    </mc:Choice>
    <mc:Fallback>
      <p:transition spd="slow" advClick="0" advTm="321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AE2-3E2F-E345-8357-5EAA6FFE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: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assessment</a:t>
            </a:r>
            <a:endParaRPr lang="pt-BR" dirty="0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463AE-01DD-5947-8BBE-A2494D7E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2412440"/>
            <a:ext cx="9802112" cy="152861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296637F-E00D-6842-A076-4BBD56A68634}"/>
              </a:ext>
            </a:extLst>
          </p:cNvPr>
          <p:cNvSpPr/>
          <p:nvPr/>
        </p:nvSpPr>
        <p:spPr>
          <a:xfrm>
            <a:off x="3844212" y="3472519"/>
            <a:ext cx="2251788" cy="180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92D74B-5ABA-B64B-94C3-F3DB7DF2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40" y="4008186"/>
            <a:ext cx="3960000" cy="33733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422870E-2FB3-9542-AF21-9D0658843788}"/>
              </a:ext>
            </a:extLst>
          </p:cNvPr>
          <p:cNvSpPr/>
          <p:nvPr/>
        </p:nvSpPr>
        <p:spPr>
          <a:xfrm>
            <a:off x="4603252" y="3988985"/>
            <a:ext cx="4104000" cy="396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6" name="Picture 15" descr="A picture containing sitting, table, close, black&#10;&#10;Description automatically generated">
            <a:extLst>
              <a:ext uri="{FF2B5EF4-FFF2-40B4-BE49-F238E27FC236}">
                <a16:creationId xmlns:a16="http://schemas.microsoft.com/office/drawing/2014/main" id="{6F194AF5-086E-5641-A703-983008128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94" y="3823283"/>
            <a:ext cx="4648700" cy="206685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58EF43-047F-0C42-A8D6-AA2FB454E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835" y="4432919"/>
            <a:ext cx="4292600" cy="1231900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460DBE-5843-C244-B315-03B2A99AFA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23"/>
          <a:stretch/>
        </p:blipFill>
        <p:spPr>
          <a:xfrm>
            <a:off x="3041735" y="2083566"/>
            <a:ext cx="8263264" cy="3971520"/>
          </a:xfrm>
          <a:prstGeom prst="rect">
            <a:avLst/>
          </a:prstGeom>
        </p:spPr>
      </p:pic>
      <p:pic>
        <p:nvPicPr>
          <p:cNvPr id="12" name="Picture 11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4B33DC45-3B4A-DE40-B535-B997250F1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865" y="4907465"/>
            <a:ext cx="1047099" cy="1147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40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83705"/>
    </mc:Choice>
    <mc:Fallback>
      <p:transition spd="slow" advClick="0" advTm="83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18C-AAF4-EC41-AF75-0F5A8E0B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r>
              <a:rPr lang="pt-BR" dirty="0"/>
              <a:t>: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assessment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75FAE-40D6-364D-9418-01B5E82C1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012" y="1825625"/>
            <a:ext cx="10252788" cy="4351338"/>
          </a:xfrm>
        </p:spPr>
        <p:txBody>
          <a:bodyPr/>
          <a:lstStyle/>
          <a:p>
            <a:r>
              <a:rPr lang="pt-BR" dirty="0"/>
              <a:t>ADNI </a:t>
            </a:r>
            <a:r>
              <a:rPr lang="pt-BR" dirty="0" err="1"/>
              <a:t>has</a:t>
            </a:r>
            <a:r>
              <a:rPr lang="pt-BR" dirty="0"/>
              <a:t> a recall </a:t>
            </a:r>
            <a:r>
              <a:rPr lang="pt-BR" dirty="0" err="1"/>
              <a:t>list</a:t>
            </a:r>
            <a:r>
              <a:rPr lang="pt-BR" dirty="0"/>
              <a:t> – 679 </a:t>
            </a:r>
            <a:r>
              <a:rPr lang="pt-BR" dirty="0" err="1"/>
              <a:t>images</a:t>
            </a:r>
            <a:endParaRPr lang="pt-BR" dirty="0"/>
          </a:p>
          <a:p>
            <a:r>
              <a:rPr lang="pt-BR" dirty="0" err="1"/>
              <a:t>UKBiobank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studies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automate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assessment</a:t>
            </a:r>
            <a:r>
              <a:rPr lang="pt-BR" dirty="0"/>
              <a:t>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B8D038-C9BA-0640-991F-A26665A8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39" y="3471863"/>
            <a:ext cx="3829050" cy="27051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A51EA1-1A15-4948-8915-CF032F005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96"/>
          <a:stretch/>
        </p:blipFill>
        <p:spPr>
          <a:xfrm>
            <a:off x="3920191" y="3471863"/>
            <a:ext cx="3817655" cy="27000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8CA8FE-C24F-AB4E-8996-65672B301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655" y="3460781"/>
            <a:ext cx="4006850" cy="2711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737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97770"/>
    </mc:Choice>
    <mc:Fallback>
      <p:transition spd="slow" advClick="0" advTm="9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BEA4-78A8-ED4F-B1CF-E3C0D1FA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Motivation</a:t>
            </a:r>
            <a:endParaRPr lang="pt-BR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429D5-BBDA-B243-BCF5-192251156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31"/>
          <a:stretch/>
        </p:blipFill>
        <p:spPr>
          <a:xfrm>
            <a:off x="997598" y="1632764"/>
            <a:ext cx="10196804" cy="4214544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4188CB-DDE4-EE44-9FB2-BF5063C9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215" y="1912456"/>
            <a:ext cx="9456187" cy="365516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735FD9-EF22-7A4E-9E57-2C56DC804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25" t="33859"/>
          <a:stretch/>
        </p:blipFill>
        <p:spPr>
          <a:xfrm>
            <a:off x="2901690" y="2246243"/>
            <a:ext cx="7129236" cy="388075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EA58D-D428-0040-AF5F-413FB8471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301" y="2108909"/>
            <a:ext cx="7785100" cy="401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96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0" advClick="0" advTm="35671"/>
    </mc:Choice>
    <mc:Fallback>
      <p:transition spd="slow" advClick="0" advTm="35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6.5|3.5|6.1|2.5|4.9|6.1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|18.8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4|16.1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3.4|2.5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MRM" id="{87A0B9FF-2000-7C4B-BBF7-A3917DDEF78F}" vid="{EDCE4734-0CD3-5443-A3B9-90AD76BEC2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4992</TotalTime>
  <Words>426</Words>
  <Application>Microsoft Macintosh PowerPoint</Application>
  <PresentationFormat>Widescreen</PresentationFormat>
  <Paragraphs>154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 Light</vt:lpstr>
      <vt:lpstr>Calibri</vt:lpstr>
      <vt:lpstr>Arial</vt:lpstr>
      <vt:lpstr>Arial,Sans-Serif</vt:lpstr>
      <vt:lpstr>Office Theme</vt:lpstr>
      <vt:lpstr>Motion artifacts in MRI Irene Fantini School of Electrical and Computer Engineering, University of Campinas </vt:lpstr>
      <vt:lpstr>Agenda</vt:lpstr>
      <vt:lpstr>Motivation</vt:lpstr>
      <vt:lpstr>Motivation</vt:lpstr>
      <vt:lpstr>Motivation: Publications</vt:lpstr>
      <vt:lpstr>Motivation: Segmentation</vt:lpstr>
      <vt:lpstr>Motivation: Quality assessment</vt:lpstr>
      <vt:lpstr>Motivation: Quality assessment</vt:lpstr>
      <vt:lpstr>Motivation</vt:lpstr>
      <vt:lpstr>Agenda</vt:lpstr>
      <vt:lpstr> Proposal</vt:lpstr>
      <vt:lpstr>Agenda</vt:lpstr>
      <vt:lpstr>Material&amp;Methods</vt:lpstr>
      <vt:lpstr>Material&amp;Methods: data</vt:lpstr>
      <vt:lpstr>Material&amp;Methods:  data </vt:lpstr>
      <vt:lpstr>Agenda</vt:lpstr>
      <vt:lpstr>Results</vt:lpstr>
      <vt:lpstr>Results </vt:lpstr>
      <vt:lpstr>Which information is Deep Learning getting?</vt:lpstr>
      <vt:lpstr>Discussion</vt:lpstr>
      <vt:lpstr>Agenda</vt:lpstr>
      <vt:lpstr>Conclusion</vt:lpstr>
      <vt:lpstr>PowerPoint Presentation</vt:lpstr>
      <vt:lpstr>Motivation: Segmentation</vt:lpstr>
      <vt:lpstr>Results</vt:lpstr>
      <vt:lpstr>Visualizing the results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artifacts Irene Fantini 1School of Electrical and Computer Engineering, University of Campinas </dc:title>
  <dc:subject/>
  <dc:creator>Ildeu Fantini</dc:creator>
  <cp:keywords/>
  <dc:description/>
  <cp:lastModifiedBy>Ildeu Fantini</cp:lastModifiedBy>
  <cp:revision>37</cp:revision>
  <dcterms:created xsi:type="dcterms:W3CDTF">2019-10-21T14:00:36Z</dcterms:created>
  <dcterms:modified xsi:type="dcterms:W3CDTF">2019-10-25T01:13:27Z</dcterms:modified>
  <cp:category/>
</cp:coreProperties>
</file>